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8" r:id="rId3"/>
    <p:sldId id="260" r:id="rId4"/>
    <p:sldId id="262" r:id="rId5"/>
    <p:sldId id="277" r:id="rId6"/>
    <p:sldId id="281" r:id="rId7"/>
    <p:sldId id="263" r:id="rId8"/>
    <p:sldId id="264" r:id="rId9"/>
    <p:sldId id="282" r:id="rId10"/>
    <p:sldId id="283" r:id="rId11"/>
    <p:sldId id="284" r:id="rId12"/>
    <p:sldId id="278" r:id="rId13"/>
    <p:sldId id="272" r:id="rId14"/>
    <p:sldId id="273" r:id="rId15"/>
    <p:sldId id="274" r:id="rId16"/>
    <p:sldId id="270" r:id="rId17"/>
    <p:sldId id="267" r:id="rId18"/>
    <p:sldId id="271" r:id="rId19"/>
    <p:sldId id="266" r:id="rId20"/>
    <p:sldId id="275" r:id="rId21"/>
    <p:sldId id="265" r:id="rId22"/>
    <p:sldId id="26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0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2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4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5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8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4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7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2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9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6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7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9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5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3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80C6D3-FBA1-451D-8765-4149258AB812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BCACA-4D97-4238-8CA2-A668F5BD64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0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90669" y="1370334"/>
            <a:ext cx="7598535" cy="4441311"/>
          </a:xfrm>
        </p:spPr>
        <p:txBody>
          <a:bodyPr>
            <a:normAutofit/>
          </a:bodyPr>
          <a:lstStyle/>
          <a:p>
            <a: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  <a:t>Informacje o sposobie organizacji </a:t>
            </a:r>
            <a:b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</a:br>
            <a: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  <a:t>i przeprowadzania  </a:t>
            </a:r>
            <a:b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</a:br>
            <a: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  <a:t>   egzaminu ósmoklasisty</a:t>
            </a:r>
            <a:br>
              <a:rPr lang="pl-PL" altLang="pl-PL" i="1" dirty="0">
                <a:solidFill>
                  <a:schemeClr val="tx1"/>
                </a:solidFill>
                <a:latin typeface="Imprint MT Shadow" pitchFamily="80" charset="0"/>
              </a:rPr>
            </a:br>
            <a:r>
              <a:rPr lang="pl-PL" altLang="pl-PL" sz="3100" i="1" dirty="0">
                <a:solidFill>
                  <a:schemeClr val="tx1"/>
                </a:solidFill>
                <a:latin typeface="Imprint MT Shadow" pitchFamily="80" charset="0"/>
              </a:rPr>
              <a:t>rok szkolny 2023 / 2024</a:t>
            </a:r>
            <a:br>
              <a:rPr lang="pl-PL" altLang="pl-PL" sz="3100" i="1" dirty="0">
                <a:solidFill>
                  <a:srgbClr val="FFFFFF"/>
                </a:solidFill>
                <a:latin typeface="Imprint MT Shadow" pitchFamily="80" charset="0"/>
              </a:rPr>
            </a:b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val="101500759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053D12B-0EAE-4D3E-9EBF-F0BDB469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61" y="828048"/>
            <a:ext cx="8762118" cy="52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173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4F5653A-3A8C-42EF-B476-306C25D7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63" y="758953"/>
            <a:ext cx="8106274" cy="53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3674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9651" y="664979"/>
            <a:ext cx="10964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dirty="0"/>
              <a:t>8. Po rozdaniu arkuszy uczeń ma obowiązek sprawdzenia kompletności arkusza egzaminacyjnego i zapoznania się </a:t>
            </a:r>
          </a:p>
          <a:p>
            <a:r>
              <a:rPr lang="pl-PL" altLang="pl-PL" sz="3200" dirty="0"/>
              <a:t>z instrukcją zamieszczoną na pierwszej i drugiej stronie.</a:t>
            </a:r>
          </a:p>
          <a:p>
            <a:r>
              <a:rPr lang="pl-PL" sz="3200" dirty="0"/>
              <a:t>9. Przed rozpoczęciem egzaminu z każdego przedmiotu, </a:t>
            </a:r>
          </a:p>
          <a:p>
            <a:r>
              <a:rPr lang="pl-PL" sz="3200" dirty="0"/>
              <a:t>w wyznaczonych miejscach, uczeń zamieszcza kod ucznia i numer PESEL oraz naklejki przygotowane przez OKE. </a:t>
            </a:r>
          </a:p>
          <a:p>
            <a:r>
              <a:rPr lang="pl-PL" sz="3200" dirty="0"/>
              <a:t>10. W przypadku uczniów korzystających z dostosowanych form, czynności związane z kodowaniem wykonują członkowie zespołu nadzorującego. </a:t>
            </a:r>
          </a:p>
        </p:txBody>
      </p:sp>
    </p:spTree>
    <p:extLst>
      <p:ext uri="{BB962C8B-B14F-4D97-AF65-F5344CB8AC3E}">
        <p14:creationId xmlns:p14="http://schemas.microsoft.com/office/powerpoint/2010/main" val="334512971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748311"/>
            <a:ext cx="6493837" cy="54582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34096" y="1442434"/>
            <a:ext cx="162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</a:rPr>
              <a:t>wpisz swój kod </a:t>
            </a:r>
            <a:endParaRPr lang="pl-PL" alt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355424" y="1811766"/>
            <a:ext cx="1010991" cy="476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2498501" y="2586990"/>
            <a:ext cx="1790164" cy="3950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9331412" y="1940658"/>
            <a:ext cx="149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>
                <a:solidFill>
                  <a:srgbClr val="FF0000"/>
                </a:solidFill>
              </a:rPr>
              <a:t>wklej naklejkę</a:t>
            </a:r>
          </a:p>
          <a:p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H="1" flipV="1">
            <a:off x="8654603" y="1940658"/>
            <a:ext cx="676810" cy="155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826120" y="2797412"/>
            <a:ext cx="167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</a:rPr>
              <a:t>wpisz swój pesel</a:t>
            </a:r>
          </a:p>
        </p:txBody>
      </p:sp>
    </p:spTree>
    <p:extLst>
      <p:ext uri="{BB962C8B-B14F-4D97-AF65-F5344CB8AC3E}">
        <p14:creationId xmlns:p14="http://schemas.microsoft.com/office/powerpoint/2010/main" val="147837471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70" y="791115"/>
            <a:ext cx="5972175" cy="540362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93949" y="2009104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>
                <a:solidFill>
                  <a:srgbClr val="FF0000"/>
                </a:solidFill>
              </a:rPr>
              <a:t>wpisz swój kod </a:t>
            </a:r>
            <a:endParaRPr lang="pl-PL" altLang="pl-PL" dirty="0"/>
          </a:p>
        </p:txBody>
      </p:sp>
      <p:cxnSp>
        <p:nvCxnSpPr>
          <p:cNvPr id="5" name="Łącznik prosty ze strzałką 4"/>
          <p:cNvCxnSpPr>
            <a:stCxn id="3" idx="3"/>
          </p:cNvCxnSpPr>
          <p:nvPr/>
        </p:nvCxnSpPr>
        <p:spPr>
          <a:xfrm>
            <a:off x="3129566" y="2193770"/>
            <a:ext cx="2034862" cy="600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390919" y="3411561"/>
            <a:ext cx="208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pl-PL">
                <a:solidFill>
                  <a:srgbClr val="FF0000"/>
                </a:solidFill>
              </a:rPr>
              <a:t>wpisz swój pesel</a:t>
            </a:r>
            <a:endParaRPr lang="pl-PL" altLang="pl-PL" dirty="0">
              <a:solidFill>
                <a:srgbClr val="FF0000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129566" y="3425781"/>
            <a:ext cx="631065" cy="17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8603087" y="2378436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>
                <a:solidFill>
                  <a:srgbClr val="FF0000"/>
                </a:solidFill>
              </a:rPr>
              <a:t>wklej naklejkę</a:t>
            </a:r>
            <a:endParaRPr lang="pl-PL" altLang="pl-PL" dirty="0">
              <a:solidFill>
                <a:srgbClr val="FF0000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8190963" y="2601532"/>
            <a:ext cx="399245" cy="193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2236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9701" y="824248"/>
            <a:ext cx="107796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11. Po rozdaniu zdającym arkuszy egzaminacyjnych uczniowie spóźnieni nie zostają wpuszczeni do sali egzaminacyjnej. </a:t>
            </a:r>
          </a:p>
          <a:p>
            <a:endParaRPr lang="pl-PL" sz="3200" dirty="0"/>
          </a:p>
          <a:p>
            <a:r>
              <a:rPr lang="pl-PL" sz="3200" dirty="0"/>
              <a:t>12. </a:t>
            </a:r>
            <a:r>
              <a:rPr lang="pl-PL" altLang="pl-PL" sz="3200" dirty="0"/>
              <a:t>Czas przeznaczony na rozwiązywanie zadań liczy się od momentu zapisania na tablicy (planszy) godziny rozpoczęcia pracy. </a:t>
            </a:r>
          </a:p>
          <a:p>
            <a:endParaRPr lang="pl-PL" sz="3200" dirty="0"/>
          </a:p>
          <a:p>
            <a:r>
              <a:rPr lang="pl-PL" sz="3200" dirty="0"/>
              <a:t>13. W celu monitorowania prawidłowego przebiegu egzaminu członkowie zespołu nadzorującego oraz obserwatorzy mogą poruszać się po sali egzaminacyjnej w sposób niezakłócający pracy zdających.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525083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1065" y="553792"/>
            <a:ext cx="10985679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14. </a:t>
            </a:r>
            <a:r>
              <a:rPr lang="pl-PL" altLang="pl-PL" sz="2800" dirty="0"/>
              <a:t>W czasie pracy z arkuszem egzaminacyjnym </a:t>
            </a:r>
            <a:r>
              <a:rPr lang="pl-PL" altLang="pl-PL" sz="2800" dirty="0">
                <a:solidFill>
                  <a:srgbClr val="FF0000"/>
                </a:solidFill>
              </a:rPr>
              <a:t>zdający pracuje samodzielnie </a:t>
            </a:r>
          </a:p>
          <a:p>
            <a:r>
              <a:rPr lang="pl-PL" altLang="pl-PL" sz="2800" dirty="0">
                <a:solidFill>
                  <a:srgbClr val="FF0000"/>
                </a:solidFill>
              </a:rPr>
              <a:t>i nie zakłóca przebiegu</a:t>
            </a:r>
            <a:r>
              <a:rPr lang="pl-PL" altLang="pl-PL" sz="2800" dirty="0"/>
              <a:t> </a:t>
            </a:r>
            <a:r>
              <a:rPr lang="pl-PL" altLang="pl-PL" sz="2800" dirty="0">
                <a:solidFill>
                  <a:srgbClr val="FF0000"/>
                </a:solidFill>
              </a:rPr>
              <a:t>egzaminu</a:t>
            </a:r>
            <a:r>
              <a:rPr lang="pl-PL" altLang="pl-PL" sz="2800" dirty="0"/>
              <a:t>, a w szczególności: </a:t>
            </a:r>
          </a:p>
          <a:p>
            <a:r>
              <a:rPr lang="pl-PL" altLang="pl-PL" sz="2800" dirty="0"/>
              <a:t>a)</a:t>
            </a:r>
            <a:r>
              <a:rPr lang="pl-PL" altLang="pl-PL" sz="2800" dirty="0">
                <a:solidFill>
                  <a:srgbClr val="FF0000"/>
                </a:solidFill>
              </a:rPr>
              <a:t>  </a:t>
            </a:r>
            <a:r>
              <a:rPr lang="pl-PL" altLang="pl-PL" sz="2800" dirty="0"/>
              <a:t>nie opuszcza sali egzaminacyjnej (tylko w szczególnie uzasadnionej sytuacji może opuścić salę po uzyskaniu pozwolenia przewodniczącego zespołu nadzorującego i przy zachowaniu warunków uniemożliwiających kontaktowanie się zdającego z innymi osobami, z wyjątkiem konieczności skorzystania z pomocy medycznej) </a:t>
            </a:r>
          </a:p>
          <a:p>
            <a:pPr>
              <a:spcBef>
                <a:spcPts val="600"/>
              </a:spcBef>
              <a:buSzPct val="75000"/>
            </a:pPr>
            <a:r>
              <a:rPr lang="pl-PL" altLang="pl-PL" sz="2800" dirty="0"/>
              <a:t>b) nie opuszcza wyznaczonego mu w sali miejsca </a:t>
            </a:r>
          </a:p>
          <a:p>
            <a:pPr>
              <a:spcBef>
                <a:spcPts val="600"/>
              </a:spcBef>
              <a:buSzPct val="75000"/>
            </a:pPr>
            <a:r>
              <a:rPr lang="pl-PL" altLang="pl-PL" sz="2800" dirty="0"/>
              <a:t>c) w żadnej formie nie porozumiewa się z innymi zdającymi</a:t>
            </a:r>
          </a:p>
          <a:p>
            <a:pPr>
              <a:spcBef>
                <a:spcPts val="600"/>
              </a:spcBef>
              <a:buSzPct val="75000"/>
            </a:pPr>
            <a:r>
              <a:rPr lang="pl-PL" altLang="pl-PL" sz="2800" dirty="0"/>
              <a:t>d) nie wypowiada uwag i komentarzy (np. „na zdrowie”)</a:t>
            </a:r>
          </a:p>
          <a:p>
            <a:pPr>
              <a:spcBef>
                <a:spcPts val="600"/>
              </a:spcBef>
              <a:buSzPct val="75000"/>
            </a:pPr>
            <a:r>
              <a:rPr lang="pl-PL" altLang="pl-PL" sz="2800" dirty="0"/>
              <a:t>e) nie zadaje żadnych pytań dotyczących zadań egzaminacyjnych</a:t>
            </a:r>
          </a:p>
          <a:p>
            <a:pPr>
              <a:spcBef>
                <a:spcPts val="600"/>
              </a:spcBef>
              <a:buSzPct val="75000"/>
            </a:pPr>
            <a:r>
              <a:rPr lang="pl-PL" altLang="pl-PL" sz="2800" dirty="0"/>
              <a:t>f) samodzielnie rozwiązuje zadania.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9248714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2733" y="618185"/>
            <a:ext cx="10972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dirty="0">
                <a:solidFill>
                  <a:srgbClr val="000000"/>
                </a:solidFill>
              </a:rPr>
              <a:t>15. Jeśli uczeń ukończył pracę przed wyznaczonym czasem, zgłasza to zespołowi nadzorującemu przez podniesienie ręki, zamyka arkusz i odkłada go na brzeg stolika. </a:t>
            </a:r>
          </a:p>
          <a:p>
            <a:r>
              <a:rPr lang="pl-PL" altLang="pl-PL" sz="3200" dirty="0">
                <a:solidFill>
                  <a:srgbClr val="000000"/>
                </a:solidFill>
              </a:rPr>
              <a:t>Członek zespołu nadzorującego sprawdza, czy uczeń zaznaczył odpowiedzi na karcie odpowiedzi. </a:t>
            </a:r>
          </a:p>
          <a:p>
            <a:r>
              <a:rPr lang="pl-PL" altLang="pl-PL" sz="3200" dirty="0">
                <a:solidFill>
                  <a:srgbClr val="000000"/>
                </a:solidFill>
              </a:rPr>
              <a:t>W przypadku braku zaznaczeń poleca zdającemu wykonanie tej czynności  i zezwala uczniowi na opuszczenie sali.</a:t>
            </a:r>
          </a:p>
          <a:p>
            <a:r>
              <a:rPr lang="pl-PL" altLang="pl-PL" sz="3200" dirty="0">
                <a:solidFill>
                  <a:srgbClr val="000000"/>
                </a:solidFill>
              </a:rPr>
              <a:t>16. Na 10 minut przed zakończeniem czasu przeznaczonego na pracę z arkuszem egzaminacyjnym przewodniczący zespołu nadzorującego przypomina zdającym o konieczności zaznaczania odpowiedzi na karcie odpowiedzi. </a:t>
            </a:r>
          </a:p>
          <a:p>
            <a:endParaRPr lang="pl-PL" altLang="pl-PL" sz="3200" dirty="0"/>
          </a:p>
          <a:p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19135524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9702" y="605307"/>
            <a:ext cx="109599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dirty="0"/>
              <a:t>17. Po upływie czasu przeznaczonego na rozwiązywanie zadań uczniowie, którzy przenoszą rozwiązania na kartę odpowiedzi, </a:t>
            </a:r>
          </a:p>
          <a:p>
            <a:r>
              <a:rPr lang="pl-PL" altLang="pl-PL" sz="3200" dirty="0"/>
              <a:t>mają dodatkowe 5 minut (w przypadku egzaminu z języka polskiego i matematyki) lub 10 minut (w przypadku egzaminu z języka obcego nowożytnego), żeby sprawdzić poprawność wykonania </a:t>
            </a:r>
          </a:p>
          <a:p>
            <a:r>
              <a:rPr lang="pl-PL" altLang="pl-PL" sz="3200" dirty="0"/>
              <a:t>tej czynności. </a:t>
            </a:r>
          </a:p>
          <a:p>
            <a:r>
              <a:rPr lang="pl-PL" altLang="pl-PL" sz="3200" dirty="0"/>
              <a:t>Dla uczniów, którzy mają obowiązek zaznaczenia odpowiedzi na karcie odpowiedzi, zaznaczenia te są </a:t>
            </a:r>
            <a:r>
              <a:rPr lang="pl-PL" altLang="pl-PL" sz="3200" dirty="0">
                <a:solidFill>
                  <a:srgbClr val="FF0000"/>
                </a:solidFill>
              </a:rPr>
              <a:t>podstawą oceny pracy egzaminacyjnej.</a:t>
            </a:r>
          </a:p>
          <a:p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189562871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4096" y="824248"/>
            <a:ext cx="1095992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pl-PL" altLang="pl-PL" sz="3000" dirty="0"/>
              <a:t>18. Po zakończeniu egzaminu z danego przedmiotu osoby wchodzące w skład zespołu nadzorującego – w obecności zdających – zbierają od uczniów zeszyty zadań egzaminacyjnych wraz z kartami odpowiedzi i sprawdzają kompletność materiałów. Następnie przewodniczący pakuje prace egzaminacyjne do zwrotnych kopert i zakleja je w obecności członków zespołu i przedstawiciela uczniów             </a:t>
            </a:r>
          </a:p>
          <a:p>
            <a:pPr>
              <a:buSzPct val="75000"/>
            </a:pPr>
            <a:r>
              <a:rPr lang="pl-PL" altLang="pl-PL" sz="3000" dirty="0"/>
              <a:t>19. Egzamin z danego przedmiotu może zostać danemu zdającemu unieważniony : 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sz="3000" dirty="0"/>
              <a:t>przez przewodniczącego zespołu egzaminacyjnego 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sz="3000" dirty="0"/>
              <a:t>przez dyrektora okręgowej komisji egzaminacyjnej albo dyrektora Centralnej Komisji Egzaminacyjnej.</a:t>
            </a:r>
          </a:p>
          <a:p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187661159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61823"/>
          </a:xfrm>
        </p:spPr>
        <p:txBody>
          <a:bodyPr/>
          <a:lstStyle/>
          <a:p>
            <a:r>
              <a:rPr lang="pl-PL" dirty="0"/>
              <a:t>Egzamin ósmoklasisty 2023/2024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401" y="2640169"/>
            <a:ext cx="9601196" cy="336138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14.05.2024 </a:t>
            </a:r>
            <a:r>
              <a:rPr lang="pl-PL" altLang="pl-PL" dirty="0"/>
              <a:t>(wtorek)</a:t>
            </a:r>
            <a:r>
              <a:rPr lang="pl-PL" altLang="pl-PL" b="1" dirty="0"/>
              <a:t>- język polski </a:t>
            </a:r>
            <a:r>
              <a:rPr lang="pl-PL" dirty="0"/>
              <a:t>– godz. 9:00</a:t>
            </a:r>
            <a:endParaRPr lang="pl-PL" altLang="pl-PL" b="1" dirty="0"/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15.05.2024 </a:t>
            </a:r>
            <a:r>
              <a:rPr lang="pl-PL" altLang="pl-PL" dirty="0"/>
              <a:t>(środa) </a:t>
            </a:r>
            <a:r>
              <a:rPr lang="pl-PL" altLang="pl-PL" b="1" dirty="0"/>
              <a:t>– matematyka </a:t>
            </a:r>
            <a:r>
              <a:rPr lang="pl-PL" dirty="0"/>
              <a:t>– godz. 9:00</a:t>
            </a:r>
            <a:endParaRPr lang="pl-PL" altLang="pl-PL" dirty="0"/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16.05.2024 </a:t>
            </a:r>
            <a:r>
              <a:rPr lang="pl-PL" altLang="pl-PL" dirty="0"/>
              <a:t>(czwartek) </a:t>
            </a:r>
            <a:r>
              <a:rPr lang="pl-PL" altLang="pl-PL" b="1" dirty="0"/>
              <a:t>- język obcy nowożytny  </a:t>
            </a:r>
            <a:r>
              <a:rPr lang="pl-PL" dirty="0"/>
              <a:t>– godz. 9:00</a:t>
            </a:r>
            <a:endParaRPr lang="pl-PL" altLang="pl-PL" b="1" dirty="0"/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zbiórka w salach u wychowawców 8.30,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godzina rozpoczęcia egzaminu 9.00</a:t>
            </a:r>
            <a:r>
              <a:rPr lang="pl-PL" altLang="pl-PL" b="1" dirty="0"/>
              <a:t> NIE WOLNO SIĘ SPÓŹNIĆ,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nie wnosimy telefonów na salę - zostawić u wychowawcy,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czarny długopis lub pióro z czarnym tuszem/atramentem,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dokument potwierdzający tożsamość (np. legitymację szkolną)</a:t>
            </a:r>
          </a:p>
        </p:txBody>
      </p:sp>
    </p:spTree>
    <p:extLst>
      <p:ext uri="{BB962C8B-B14F-4D97-AF65-F5344CB8AC3E}">
        <p14:creationId xmlns:p14="http://schemas.microsoft.com/office/powerpoint/2010/main" val="144493269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5459" y="811369"/>
            <a:ext cx="107152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7D"/>
              </a:buClr>
              <a:buSzPct val="75000"/>
            </a:pPr>
            <a:r>
              <a:rPr lang="pl-PL" altLang="pl-PL" sz="3200" dirty="0"/>
              <a:t>20. </a:t>
            </a:r>
            <a:r>
              <a:rPr lang="pl-PL" sz="3200" dirty="0"/>
              <a:t>Termin ogłoszenia wyników egzaminu to 3 lipca 2024 (wyniki dostępne na stronie ZIU od godz. 8:30), termin wydania zaświadczeń oraz informacji zdającym (uczniowie, którzy nie ukończyli szkoły) – 3 lipca 2024 r. </a:t>
            </a:r>
            <a:endParaRPr lang="pl-PL" altLang="pl-PL" sz="3200" dirty="0"/>
          </a:p>
          <a:p>
            <a:pPr>
              <a:buClr>
                <a:srgbClr val="00007D"/>
              </a:buClr>
              <a:buSzPct val="75000"/>
            </a:pPr>
            <a:endParaRPr lang="pl-PL" altLang="pl-PL" sz="3200" dirty="0"/>
          </a:p>
          <a:p>
            <a:pPr>
              <a:buClr>
                <a:srgbClr val="00007D"/>
              </a:buClr>
              <a:buSzPct val="75000"/>
            </a:pPr>
            <a:r>
              <a:rPr lang="pl-PL" altLang="pl-PL" sz="3200" dirty="0"/>
              <a:t>21. Uczeń lub jego rodzice mają prawo do wglądu do sprawdzonej </a:t>
            </a:r>
          </a:p>
          <a:p>
            <a:pPr>
              <a:buClr>
                <a:srgbClr val="00007D"/>
              </a:buClr>
              <a:buSzPct val="75000"/>
            </a:pPr>
            <a:r>
              <a:rPr lang="pl-PL" altLang="pl-PL" sz="3200" dirty="0"/>
              <a:t>i ocenionej pracy egzaminacyjnej tego ucznia, w miejscu i czasie wskazanym przez dyrektora Okręgowej Komisji Egzaminacyjnej, w terminie 6 miesięcy od dnia wydania zaświadczenia o wynikach egzaminu.  </a:t>
            </a:r>
          </a:p>
        </p:txBody>
      </p:sp>
    </p:spTree>
    <p:extLst>
      <p:ext uri="{BB962C8B-B14F-4D97-AF65-F5344CB8AC3E}">
        <p14:creationId xmlns:p14="http://schemas.microsoft.com/office/powerpoint/2010/main" val="245777120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/>
              <a:t>Na stronie CKE </a:t>
            </a:r>
            <a:r>
              <a:rPr lang="pl-PL" altLang="pl-PL" sz="3600" dirty="0">
                <a:solidFill>
                  <a:schemeClr val="tx1"/>
                </a:solidFill>
              </a:rPr>
              <a:t>(</a:t>
            </a:r>
            <a:r>
              <a:rPr lang="pl-PL" altLang="pl-PL" sz="3600" u="sng" dirty="0">
                <a:solidFill>
                  <a:srgbClr val="002060"/>
                </a:solidFill>
              </a:rPr>
              <a:t>www.cke.gov.pl</a:t>
            </a:r>
            <a:r>
              <a:rPr lang="pl-PL" altLang="pl-PL" sz="3600" dirty="0">
                <a:solidFill>
                  <a:schemeClr val="tx1"/>
                </a:solidFill>
              </a:rPr>
              <a:t>) </a:t>
            </a:r>
            <a:r>
              <a:rPr lang="pl-PL" altLang="pl-PL" sz="3600" dirty="0"/>
              <a:t>w zakładce poświęconej egzaminowi ósmoklasisty dostępne są 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Informatory o egzaminie ósmoklasisty od roku 2018/2019 oraz aneksy do tych informatorów obowiązujące w roku szkolnym 2023/2024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Przykładowe arkusze egzaminacyjne.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Arkusze egzaminu próbnego. 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Zestawy powtórzeniowe zadań egzaminacyjnych.</a:t>
            </a:r>
          </a:p>
          <a:p>
            <a:pPr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dirty="0"/>
              <a:t>Arkusze egzaminu ósmoklasisty w latach 2019 - 2023.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82502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3944" y="811369"/>
            <a:ext cx="109212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r>
              <a:rPr lang="pl-PL" altLang="pl-PL" dirty="0"/>
              <a:t> </a:t>
            </a:r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endParaRPr lang="pl-PL" altLang="pl-PL" dirty="0"/>
          </a:p>
          <a:p>
            <a:pPr algn="ctr"/>
            <a:r>
              <a:rPr lang="pl-PL" altLang="pl-PL" sz="2800" dirty="0"/>
              <a:t>Dziękuję za uwagę </a:t>
            </a:r>
            <a:r>
              <a:rPr lang="pl-PL" altLang="pl-PL" sz="2800" dirty="0">
                <a:latin typeface="Wingdings" panose="05000000000000000000" pitchFamily="2" charset="2"/>
              </a:rPr>
              <a:t></a:t>
            </a:r>
            <a:r>
              <a:rPr lang="pl-PL" alt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7939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995011"/>
            <a:ext cx="9601196" cy="1303867"/>
          </a:xfrm>
        </p:spPr>
        <p:txBody>
          <a:bodyPr/>
          <a:lstStyle/>
          <a:p>
            <a:r>
              <a:rPr lang="pl-PL" dirty="0"/>
              <a:t>TERMIN DODATKOWY 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10.06.2024 </a:t>
            </a:r>
            <a:r>
              <a:rPr lang="pl-PL" altLang="pl-PL" dirty="0"/>
              <a:t>(poniedziałek) </a:t>
            </a:r>
            <a:r>
              <a:rPr lang="pl-PL" altLang="pl-PL" b="1" dirty="0"/>
              <a:t>– język polski </a:t>
            </a:r>
            <a:r>
              <a:rPr lang="pl-PL" dirty="0"/>
              <a:t>– godz. 9:00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11.06.2024 </a:t>
            </a:r>
            <a:r>
              <a:rPr lang="pl-PL" dirty="0"/>
              <a:t>(wtorek) </a:t>
            </a:r>
            <a:r>
              <a:rPr lang="pl-PL" altLang="pl-PL" b="1" dirty="0"/>
              <a:t>– matematyka </a:t>
            </a:r>
            <a:r>
              <a:rPr lang="pl-PL" dirty="0"/>
              <a:t>– godz. 9:00 </a:t>
            </a:r>
            <a:endParaRPr lang="pl-PL" altLang="pl-PL" dirty="0"/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altLang="pl-PL" b="1" dirty="0"/>
              <a:t>12.06.2024 </a:t>
            </a:r>
            <a:r>
              <a:rPr lang="pl-PL" altLang="pl-PL" dirty="0"/>
              <a:t>(środa) </a:t>
            </a:r>
            <a:r>
              <a:rPr lang="pl-PL" altLang="pl-PL" b="1" dirty="0"/>
              <a:t>– język nowożytny </a:t>
            </a:r>
            <a:r>
              <a:rPr lang="pl-PL" dirty="0"/>
              <a:t>– godz. 9:00</a:t>
            </a:r>
            <a:endParaRPr lang="pl-PL" altLang="pl-PL" dirty="0"/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75000"/>
              <a:buNone/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75000"/>
              <a:buNone/>
            </a:pPr>
            <a:r>
              <a:rPr lang="pl-PL" altLang="pl-PL" dirty="0"/>
              <a:t>Dla uczniów, którzy nie przystąpili do egzaminu z danego przedmiotu z przyczyn losowych bądź zdrowotnych ALBO dla uczniów którzy przerwali albo którym przerwano i unieważniono egzamin z danego przedmiotu. 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13233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egzaminu 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dirty="0"/>
              <a:t>dzień pierwszy – język polski – 120 minut (wydłużenie do 180 minut).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dirty="0"/>
              <a:t>dzień drugi – matematyka – 100 minut (wydłużenie do 150 minut).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l-PL" dirty="0"/>
              <a:t>dzień trzeci – język obcy nowożytny – 90 minut (wydłużenie do 135 minut).</a:t>
            </a:r>
            <a:r>
              <a:rPr lang="pl-PL" altLang="pl-PL" dirty="0"/>
              <a:t>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None/>
            </a:pPr>
            <a:endParaRPr lang="pl-PL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None/>
            </a:pPr>
            <a:r>
              <a:rPr lang="pl-PL" dirty="0"/>
              <a:t>Do egzaminu ósmoklasisty z języka obcego nowożytnego uczeń przystępuje     z tego języka obcego, którego uczy się w szkole w ramach obowiązkowych zajęć edukacyjnych.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72365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Przeprowadzenie egzaminu 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21560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7126" y="631065"/>
            <a:ext cx="10238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 Zdający mogą wnieść do sali egzaminacyjnej wyłącznie : </a:t>
            </a:r>
          </a:p>
          <a:p>
            <a:r>
              <a:rPr lang="pl-PL" sz="2800" dirty="0"/>
              <a:t>- pióro lub długopis z czarnym tuszem/atramentem (niedozwolone jest korzystanie z długopisów zmazywalnych/ścieralnych),</a:t>
            </a:r>
          </a:p>
          <a:p>
            <a:r>
              <a:rPr lang="pl-PL" sz="2800" dirty="0"/>
              <a:t>- w przypadku egzaminu z matematyki – linijkę. </a:t>
            </a:r>
          </a:p>
          <a:p>
            <a:r>
              <a:rPr lang="pl-PL" sz="2800" dirty="0"/>
              <a:t>Dodatkowo można wnieść do sali małą butelkę wody </a:t>
            </a:r>
            <a:r>
              <a:rPr lang="pl-PL" sz="2400" dirty="0"/>
              <a:t>(butelka powinna stać przy nodze stolika, aby uczeń nie zalał materiałów egzaminacyjnych). </a:t>
            </a:r>
          </a:p>
          <a:p>
            <a:r>
              <a:rPr lang="pl-PL" sz="3200" dirty="0"/>
              <a:t>2. Nie wolno wnosić do sali urządzeń telekomunikacyjnych bądź korzystania z takich urządzeń w sali. </a:t>
            </a:r>
          </a:p>
          <a:p>
            <a:r>
              <a:rPr lang="pl-PL" sz="3200" dirty="0"/>
              <a:t>3. O ustalonej godzinie uczniowie wchodzą do sali egzaminacyjnej pojedynczo i losują numery stolików, przy których będą pracować. Każdy zajmuje miejsce przy stoliku, którego numer wylosował. </a:t>
            </a:r>
          </a:p>
        </p:txBody>
      </p:sp>
    </p:spTree>
    <p:extLst>
      <p:ext uri="{BB962C8B-B14F-4D97-AF65-F5344CB8AC3E}">
        <p14:creationId xmlns:p14="http://schemas.microsoft.com/office/powerpoint/2010/main" val="25673394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8491" y="734096"/>
            <a:ext cx="106765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4. W czasie trwania egzaminu uczniowie nie powinni opuszczać sali egzaminacyjnej. W przypadku konieczności wyjścia z sali zdający sygnalizuje taką potrzebę przez podniesienie ręki . </a:t>
            </a:r>
          </a:p>
          <a:p>
            <a:endParaRPr lang="pl-PL" sz="3200" dirty="0"/>
          </a:p>
          <a:p>
            <a:r>
              <a:rPr lang="pl-PL" sz="3200" dirty="0"/>
              <a:t>5. W uzasadnionych przypadkach przewodniczący zespołu nadzorującego może zezwolić zdającemu na opuszczenie sali po zapewnieniu warunków wykluczających możliwość kontaktowania się ucznia z innymi osobami ( z wyjątkiem udzielenia pomocy medycznej) a czas jego nieobecności jest odnotowany w protokole przebiegu egzaminu z danej sali.</a:t>
            </a:r>
          </a:p>
        </p:txBody>
      </p:sp>
    </p:spTree>
    <p:extLst>
      <p:ext uri="{BB962C8B-B14F-4D97-AF65-F5344CB8AC3E}">
        <p14:creationId xmlns:p14="http://schemas.microsoft.com/office/powerpoint/2010/main" val="42340797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2581" y="605308"/>
            <a:ext cx="108955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6. Członkowie zespołu mogą udzielać odpowiedzi na pytania zdających związane wyłącznie z kodowaniem arkusza oraz instrukcją dla zdającego. W czasie trwania egzaminu uczniom nie udziela się żadnych wyjaśnień dotyczących zadań. </a:t>
            </a:r>
          </a:p>
          <a:p>
            <a:endParaRPr lang="pl-PL" sz="3200" dirty="0"/>
          </a:p>
          <a:p>
            <a:r>
              <a:rPr lang="pl-PL" sz="3200" dirty="0"/>
              <a:t>7. </a:t>
            </a:r>
            <a:r>
              <a:rPr lang="pl-PL" altLang="pl-PL" sz="3200" dirty="0"/>
              <a:t>Uczeń, który jest chory, może korzystać w czasie trwania egzaminu ósmoklasisty ze sprzętu medycznego i leków koniecznych ze względu na chorobę, pod warunkiem, że taka konieczność została zgłoszona PZE przed rozpoczęciem egzaminu ósmoklasisty z danego przedmiotu. </a:t>
            </a:r>
          </a:p>
          <a:p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1773490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1CAE1A-1BB2-4DEF-8D6A-F1160C26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5" y="1151165"/>
            <a:ext cx="9884169" cy="4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4027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1133</Words>
  <Application>Microsoft Office PowerPoint</Application>
  <PresentationFormat>Panoramiczny</PresentationFormat>
  <Paragraphs>95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Garamond</vt:lpstr>
      <vt:lpstr>Imprint MT Shadow</vt:lpstr>
      <vt:lpstr>Wingdings</vt:lpstr>
      <vt:lpstr>Organiczny</vt:lpstr>
      <vt:lpstr>Informacje o sposobie organizacji  i przeprowadzania      egzaminu ósmoklasisty rok szkolny 2023 / 2024 </vt:lpstr>
      <vt:lpstr>Egzamin ósmoklasisty 2023/2024</vt:lpstr>
      <vt:lpstr>TERMIN DODATKOWY : </vt:lpstr>
      <vt:lpstr>Struktury egzaminu : </vt:lpstr>
      <vt:lpstr>Przeprowadzenie egzaminu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 stronie CKE (www.cke.gov.pl) w zakładce poświęconej egzaminowi ósmoklasisty dostępne są 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Informacje o sposobie organizacji  i przeprowadzania     egzaminu ósmoklasisty/      2018 / 20192019</dc:title>
  <dc:creator>Gabrysia Pająk</dc:creator>
  <cp:lastModifiedBy>Gabrysia</cp:lastModifiedBy>
  <cp:revision>129</cp:revision>
  <dcterms:created xsi:type="dcterms:W3CDTF">2019-01-13T15:17:40Z</dcterms:created>
  <dcterms:modified xsi:type="dcterms:W3CDTF">2024-01-22T19:26:49Z</dcterms:modified>
</cp:coreProperties>
</file>