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9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BB296-5F79-4CB4-B157-6516FF39BFE9}" type="datetimeFigureOut">
              <a:rPr lang="pl-PL" smtClean="0"/>
              <a:t>2021-02-22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Łącznik prostoliniowy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6D655AE-778A-45B4-8CF9-B30876001477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BB296-5F79-4CB4-B157-6516FF39BFE9}" type="datetimeFigureOut">
              <a:rPr lang="pl-PL" smtClean="0"/>
              <a:t>2021-02-22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655AE-778A-45B4-8CF9-B30876001477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Łącznik prostoliniowy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6D655AE-778A-45B4-8CF9-B30876001477}" type="slidenum">
              <a:rPr lang="pl-PL" smtClean="0"/>
              <a:t>‹#›</a:t>
            </a:fld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BB296-5F79-4CB4-B157-6516FF39BFE9}" type="datetimeFigureOut">
              <a:rPr lang="pl-PL" smtClean="0"/>
              <a:t>2021-02-22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BB296-5F79-4CB4-B157-6516FF39BFE9}" type="datetimeFigureOut">
              <a:rPr lang="pl-PL" smtClean="0"/>
              <a:t>2021-02-22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6D655AE-778A-45B4-8CF9-B30876001477}" type="slidenum">
              <a:rPr lang="pl-PL" smtClean="0"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Prostokąt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BB296-5F79-4CB4-B157-6516FF39BFE9}" type="datetimeFigureOut">
              <a:rPr lang="pl-PL" smtClean="0"/>
              <a:t>2021-02-22</a:t>
            </a:fld>
            <a:endParaRPr lang="pl-PL"/>
          </a:p>
        </p:txBody>
      </p:sp>
      <p:sp>
        <p:nvSpPr>
          <p:cNvPr id="8" name="Łącznik prostoliniowy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6D655AE-778A-45B4-8CF9-B30876001477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55BB296-5F79-4CB4-B157-6516FF39BFE9}" type="datetimeFigureOut">
              <a:rPr lang="pl-PL" smtClean="0"/>
              <a:t>2021-02-22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655AE-778A-45B4-8CF9-B30876001477}" type="slidenum">
              <a:rPr lang="pl-PL" smtClean="0"/>
              <a:t>‹#›</a:t>
            </a:fld>
            <a:endParaRPr lang="pl-PL"/>
          </a:p>
        </p:txBody>
      </p:sp>
      <p:sp>
        <p:nvSpPr>
          <p:cNvPr id="8" name="Łącznik prostoliniowy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ymbol zastępczy zawartości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zawartości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oliniowy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BB296-5F79-4CB4-B157-6516FF39BFE9}" type="datetimeFigureOut">
              <a:rPr lang="pl-PL" smtClean="0"/>
              <a:t>2021-02-22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l-PL"/>
          </a:p>
        </p:txBody>
      </p:sp>
      <p:sp>
        <p:nvSpPr>
          <p:cNvPr id="15" name="Łącznik prostoliniowy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ymbol zastępczy zawartości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6" name="Symbol zastępczy zawartości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6D655AE-778A-45B4-8CF9-B30876001477}" type="slidenum">
              <a:rPr lang="pl-PL" smtClean="0"/>
              <a:t>‹#›</a:t>
            </a:fld>
            <a:endParaRPr lang="pl-PL"/>
          </a:p>
        </p:txBody>
      </p:sp>
      <p:sp>
        <p:nvSpPr>
          <p:cNvPr id="23" name="Tytuł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BB296-5F79-4CB4-B157-6516FF39BFE9}" type="datetimeFigureOut">
              <a:rPr lang="pl-PL" smtClean="0"/>
              <a:t>2021-02-22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6D655AE-778A-45B4-8CF9-B3087600147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Prostokąt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Prostokąt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BB296-5F79-4CB4-B157-6516FF39BFE9}" type="datetimeFigureOut">
              <a:rPr lang="pl-PL" smtClean="0"/>
              <a:t>2021-02-22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6D655AE-778A-45B4-8CF9-B3087600147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Łącznik prostoliniowy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ymbol zastępczy zawartości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6D655AE-778A-45B4-8CF9-B30876001477}" type="slidenum">
              <a:rPr lang="pl-PL" smtClean="0"/>
              <a:t>‹#›</a:t>
            </a:fld>
            <a:endParaRPr lang="pl-PL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BB296-5F79-4CB4-B157-6516FF39BFE9}" type="datetimeFigureOut">
              <a:rPr lang="pl-PL" smtClean="0"/>
              <a:t>2021-02-22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Łącznik prostoliniowy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6D655AE-778A-45B4-8CF9-B30876001477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55BB296-5F79-4CB4-B157-6516FF39BFE9}" type="datetimeFigureOut">
              <a:rPr lang="pl-PL" smtClean="0"/>
              <a:t>2021-02-22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55BB296-5F79-4CB4-B157-6516FF39BFE9}" type="datetimeFigureOut">
              <a:rPr lang="pl-PL" smtClean="0"/>
              <a:t>2021-02-22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Łącznik prostoliniowy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6D655AE-778A-45B4-8CF9-B30876001477}" type="slidenum">
              <a:rPr lang="pl-PL" smtClean="0"/>
              <a:t>‹#›</a:t>
            </a:fld>
            <a:endParaRPr lang="pl-PL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nstytutksiazki.pl/" TargetMode="External"/><Relationship Id="rId7" Type="http://schemas.openxmlformats.org/officeDocument/2006/relationships/hyperlink" Target="https://pl.wikipedia.org/" TargetMode="External"/><Relationship Id="rId2" Type="http://schemas.openxmlformats.org/officeDocument/2006/relationships/hyperlink" Target="https://bimkal.pl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" TargetMode="External"/><Relationship Id="rId5" Type="http://schemas.openxmlformats.org/officeDocument/2006/relationships/hyperlink" Target="https://penclub.com.pl/" TargetMode="External"/><Relationship Id="rId4" Type="http://schemas.openxmlformats.org/officeDocument/2006/relationships/hyperlink" Target="https://www.kalbi.pl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3 marca </a:t>
            </a:r>
            <a:br>
              <a:rPr lang="pl-PL" b="1" dirty="0"/>
            </a:br>
            <a:r>
              <a:rPr lang="pl-PL" b="1" dirty="0" smtClean="0"/>
              <a:t>Międzynarodowy </a:t>
            </a:r>
            <a:r>
              <a:rPr lang="pl-PL" b="1" dirty="0"/>
              <a:t>Dzień </a:t>
            </a:r>
            <a:r>
              <a:rPr lang="pl-PL" b="1" dirty="0" smtClean="0"/>
              <a:t>Pisarzy 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262" y="2852936"/>
            <a:ext cx="5076564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641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PEN Club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/>
              <a:t>Obecnie na czele Polskiego PEN Clubu stoi </a:t>
            </a:r>
            <a:r>
              <a:rPr lang="pl-PL" b="1" dirty="0"/>
              <a:t>Adam </a:t>
            </a:r>
            <a:r>
              <a:rPr lang="pl-PL" b="1" dirty="0" smtClean="0"/>
              <a:t>Pomorski</a:t>
            </a:r>
            <a:r>
              <a:rPr lang="pl-PL" dirty="0"/>
              <a:t>.</a:t>
            </a:r>
            <a:r>
              <a:rPr lang="pl-PL" dirty="0"/>
              <a:t/>
            </a:r>
            <a:br>
              <a:rPr lang="pl-PL" dirty="0"/>
            </a:br>
            <a:endParaRPr lang="pl-PL" dirty="0" smtClean="0"/>
          </a:p>
          <a:p>
            <a:endParaRPr lang="pl-P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780928"/>
            <a:ext cx="4518149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993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12168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/>
              <a:t/>
            </a:r>
            <a:br>
              <a:rPr lang="pl-PL" b="1" dirty="0"/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/>
              <a:t/>
            </a:r>
            <a:br>
              <a:rPr lang="pl-PL" b="1" dirty="0"/>
            </a:br>
            <a:r>
              <a:rPr lang="pl-PL" b="1" dirty="0" smtClean="0"/>
              <a:t>Międzynarodowa Karta </a:t>
            </a:r>
            <a:r>
              <a:rPr lang="pl-PL" b="1" dirty="0"/>
              <a:t>P.E.N.</a:t>
            </a:r>
            <a:br>
              <a:rPr lang="pl-PL" b="1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 fontAlgn="base">
              <a:buNone/>
            </a:pPr>
            <a:r>
              <a:rPr lang="pl-PL" b="1" dirty="0"/>
              <a:t>Od członków klubu wymaga się przestrzegania zasad zawartych w deklaracji ideowej zwanej Międzynarodową Kartą P.E.N</a:t>
            </a:r>
            <a:r>
              <a:rPr lang="pl-PL" b="1" dirty="0" smtClean="0"/>
              <a:t>.</a:t>
            </a:r>
          </a:p>
          <a:p>
            <a:pPr marL="0" indent="0" fontAlgn="base">
              <a:buNone/>
            </a:pPr>
            <a:endParaRPr lang="pl-PL" b="1" dirty="0"/>
          </a:p>
          <a:p>
            <a:pPr lvl="0" fontAlgn="base"/>
            <a:r>
              <a:rPr lang="pl-PL" dirty="0"/>
              <a:t>Literatura, aczkolwiek w swojej genezie narodowa, nie zna granic i winna pozostać wspólną własnością narodów, bez względu na polityczne czy narodowościowe wstrząsy.</a:t>
            </a:r>
          </a:p>
          <a:p>
            <a:pPr lvl="0" fontAlgn="base"/>
            <a:r>
              <a:rPr lang="pl-PL" dirty="0"/>
              <a:t>W żadnych okolicznościach, a zwłaszcza podczas wojny, dziełom sztuki i bibliotekom — spuściźnie całej ludzkości — nie powinna zagrażać zaciekłość narodowa czy polityczna.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212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Międzynarodowa Karta P.E.N.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pl-PL" dirty="0"/>
              <a:t>Członkowie PEN Clubu winni zawsze wszelkim dostępnym im wpływem przyczyniać się do porozumienia i wzajemnego szacunku między narodami. Zobowiązują się czynić wszystko, co w ich mocy, by przeciwdziałać nienawiści rasowej, klasowej i narodowej, i bronić ideału jednej ludzkości żyjącej w pokoju na świecie</a:t>
            </a:r>
            <a:r>
              <a:rPr lang="pl-PL" dirty="0" smtClean="0"/>
              <a:t>.</a:t>
            </a:r>
          </a:p>
          <a:p>
            <a:pPr marL="0" lvl="0" indent="0">
              <a:buNone/>
            </a:pPr>
            <a:endParaRPr lang="pl-PL" dirty="0"/>
          </a:p>
          <a:p>
            <a:pPr lvl="0"/>
            <a:r>
              <a:rPr lang="pl-PL" dirty="0"/>
              <a:t>PEN Club opowiada się za zasadą nieskrępowanego przekazu myśli wewnątrz każdego narodu i między wszystkimi narodami, a jego członkowie zobowiązują się w swoim kraju lub w społeczności, do której należą, występować przeciwko wszelkim fenomenom tłumienia wolności słowa.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1093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Międzynarodowa Karta P.E.N.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lvl="0" fontAlgn="base"/>
            <a:r>
              <a:rPr lang="pl-PL" dirty="0"/>
              <a:t>PEN Club opowiada się za wolnością prasy i przeciwstawia się arbitralnej cenzurze w czasach pokoju — w przeświadczeniu, że nieuchronne dążenie świata ku wyższym formom organizacji politycznej i gospodarczej wymaga swobody krytyki władz, urzędów i instytucji</a:t>
            </a:r>
            <a:r>
              <a:rPr lang="pl-PL" dirty="0" smtClean="0"/>
              <a:t>.</a:t>
            </a:r>
          </a:p>
          <a:p>
            <a:pPr marL="0" lvl="0" indent="0" fontAlgn="base">
              <a:buNone/>
            </a:pPr>
            <a:endParaRPr lang="pl-PL" dirty="0"/>
          </a:p>
          <a:p>
            <a:pPr lvl="0" fontAlgn="base"/>
            <a:r>
              <a:rPr lang="pl-PL" dirty="0"/>
              <a:t>Ponieważ zaś wolność zakłada dobrowolne ograniczenie, członkowie zobowiązują się występować przeciwko takim nadużyciom wolności prasy, jak kłamliwe publikacje, rozmyślne fałsze lub wypaczenie faktów dla celów politycznych i osobistych.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2714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Międzynarodowy Dzień Pisarzy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Wykorzystano m. in.:</a:t>
            </a:r>
          </a:p>
          <a:p>
            <a:pPr marL="0" indent="0">
              <a:buNone/>
            </a:pPr>
            <a:endParaRPr lang="pl-PL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pl-PL" sz="2000" dirty="0">
                <a:hlinkClick r:id="rId2"/>
              </a:rPr>
              <a:t>https</a:t>
            </a:r>
            <a:r>
              <a:rPr lang="pl-PL" sz="2000">
                <a:hlinkClick r:id="rId2"/>
              </a:rPr>
              <a:t>://</a:t>
            </a:r>
            <a:r>
              <a:rPr lang="pl-PL" sz="2000" smtClean="0">
                <a:hlinkClick r:id="rId2"/>
              </a:rPr>
              <a:t>bimkal.pl</a:t>
            </a:r>
            <a:endParaRPr lang="pl-PL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pl-PL" sz="2000" dirty="0">
                <a:hlinkClick r:id="rId3"/>
              </a:rPr>
              <a:t>https://</a:t>
            </a:r>
            <a:r>
              <a:rPr lang="pl-PL" sz="2000" dirty="0" smtClean="0">
                <a:hlinkClick r:id="rId3"/>
              </a:rPr>
              <a:t>instytutksiazki.pl</a:t>
            </a:r>
            <a:endParaRPr lang="pl-PL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pl-PL" sz="2000" dirty="0">
                <a:hlinkClick r:id="rId4"/>
              </a:rPr>
              <a:t>https://</a:t>
            </a:r>
            <a:r>
              <a:rPr lang="pl-PL" sz="2000" dirty="0" smtClean="0">
                <a:hlinkClick r:id="rId4"/>
              </a:rPr>
              <a:t>www.kalbi.pl</a:t>
            </a:r>
            <a:endParaRPr lang="pl-PL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pl-PL" sz="2000" dirty="0">
                <a:hlinkClick r:id="rId5"/>
              </a:rPr>
              <a:t>https://</a:t>
            </a:r>
            <a:r>
              <a:rPr lang="pl-PL" sz="2000" dirty="0" smtClean="0">
                <a:hlinkClick r:id="rId5"/>
              </a:rPr>
              <a:t>penclub.com.pl</a:t>
            </a:r>
            <a:endParaRPr lang="pl-PL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pl-PL" sz="2000" dirty="0">
                <a:hlinkClick r:id="rId6"/>
              </a:rPr>
              <a:t>https://</a:t>
            </a:r>
            <a:r>
              <a:rPr lang="pl-PL" sz="2000" dirty="0" smtClean="0">
                <a:hlinkClick r:id="rId6"/>
              </a:rPr>
              <a:t>pixabay.com</a:t>
            </a:r>
            <a:endParaRPr lang="pl-PL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pl-PL" sz="2000" dirty="0">
                <a:hlinkClick r:id="rId7"/>
              </a:rPr>
              <a:t>https://</a:t>
            </a:r>
            <a:r>
              <a:rPr lang="pl-PL" sz="2000" dirty="0" smtClean="0">
                <a:hlinkClick r:id="rId7"/>
              </a:rPr>
              <a:t>pl.wikipedia.org</a:t>
            </a:r>
            <a:endParaRPr lang="pl-PL" sz="2000" dirty="0" smtClean="0"/>
          </a:p>
          <a:p>
            <a:pPr>
              <a:buFont typeface="Arial" panose="020B0604020202020204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0002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Międzynarodowy Dzień Pisarzy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Międzynarodowy Dzień Pisarzy ustanowiony został w 1984 roku przez</a:t>
            </a:r>
            <a:r>
              <a:rPr lang="pl-PL" b="1" dirty="0"/>
              <a:t> PEN Club - Międzynarodowe Stowarzyszenie Pisarzy</a:t>
            </a:r>
            <a:r>
              <a:rPr lang="pl-PL" dirty="0"/>
              <a:t>. Nazwa powołanej w 1921 roku organizacji pochodzi od pierwszych liter słów: </a:t>
            </a:r>
            <a:r>
              <a:rPr lang="pl-PL" dirty="0" err="1"/>
              <a:t>poets</a:t>
            </a:r>
            <a:r>
              <a:rPr lang="pl-PL" dirty="0"/>
              <a:t>, </a:t>
            </a:r>
            <a:r>
              <a:rPr lang="pl-PL" dirty="0" err="1"/>
              <a:t>essayists</a:t>
            </a:r>
            <a:r>
              <a:rPr lang="pl-PL" dirty="0"/>
              <a:t>, </a:t>
            </a:r>
            <a:r>
              <a:rPr lang="pl-PL" dirty="0" err="1"/>
              <a:t>novelists</a:t>
            </a:r>
            <a:r>
              <a:rPr lang="pl-PL" dirty="0"/>
              <a:t> – poeci, eseiści, powieściopisarze</a:t>
            </a:r>
            <a:r>
              <a:rPr lang="pl-PL" dirty="0" smtClean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717032"/>
            <a:ext cx="3849149" cy="256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179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Międzynarodowy Dzień Pisarzy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/>
              <a:t>Celem PEN Clubu jest promowanie przyjaźni i intelektualnej współpracy pomiędzy pisarzami oraz obrona wolności słowa i rozwój społeczności pisarzy na całym świecie.</a:t>
            </a:r>
            <a:br>
              <a:rPr lang="pl-PL" dirty="0"/>
            </a:br>
            <a:endParaRPr lang="pl-PL" dirty="0"/>
          </a:p>
          <a:p>
            <a:endParaRPr lang="pl-P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924944"/>
            <a:ext cx="45720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976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PEN Club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Polski PEN Club powstał z inicjatywy </a:t>
            </a:r>
            <a:r>
              <a:rPr lang="pl-PL" b="1" dirty="0"/>
              <a:t>Stefana Żeromskiego</a:t>
            </a:r>
            <a:r>
              <a:rPr lang="pl-PL" dirty="0"/>
              <a:t> w 1925 roku na wzór podobnych stowarzyszeń działających już we Francji, Wielkiej Brytanii i Stanach Zjednoczonych. 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56992"/>
            <a:ext cx="5317778" cy="2927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804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PEN Club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Wśród założycieli obok Żeromskiego byli </a:t>
            </a:r>
            <a:r>
              <a:rPr lang="pl-PL" b="1" dirty="0"/>
              <a:t>Emil </a:t>
            </a:r>
            <a:r>
              <a:rPr lang="pl-PL" b="1" dirty="0" err="1"/>
              <a:t>Breiter</a:t>
            </a:r>
            <a:r>
              <a:rPr lang="pl-PL" b="1" dirty="0"/>
              <a:t>, Bolesław Gorczyński, Wacław Grubiński, Juliusz Kaden-Bandrowski, Stefan Krzywoszewski, Jan Lechoń, Jan Lorentowicz, Bronisława </a:t>
            </a:r>
            <a:r>
              <a:rPr lang="pl-PL" b="1" dirty="0" err="1"/>
              <a:t>Neufeldówna</a:t>
            </a:r>
            <a:r>
              <a:rPr lang="pl-PL" b="1" dirty="0"/>
              <a:t>, Edward </a:t>
            </a:r>
            <a:r>
              <a:rPr lang="pl-PL" b="1" dirty="0" err="1"/>
              <a:t>Popoff</a:t>
            </a:r>
            <a:r>
              <a:rPr lang="pl-PL" b="1" dirty="0"/>
              <a:t>, Józef </a:t>
            </a:r>
            <a:r>
              <a:rPr lang="pl-PL" b="1" dirty="0" err="1"/>
              <a:t>Relidzyński</a:t>
            </a:r>
            <a:r>
              <a:rPr lang="pl-PL" b="1" dirty="0"/>
              <a:t> </a:t>
            </a:r>
            <a:r>
              <a:rPr lang="pl-PL" dirty="0"/>
              <a:t>i</a:t>
            </a:r>
            <a:r>
              <a:rPr lang="pl-PL" b="1" dirty="0"/>
              <a:t> Leopold Staff</a:t>
            </a:r>
            <a:r>
              <a:rPr lang="pl-PL" dirty="0"/>
              <a:t>. </a:t>
            </a:r>
            <a:endParaRPr lang="pl-PL" dirty="0" smtClean="0"/>
          </a:p>
          <a:p>
            <a:r>
              <a:rPr lang="pl-PL" dirty="0" smtClean="0"/>
              <a:t>W</a:t>
            </a:r>
            <a:r>
              <a:rPr lang="pl-PL" dirty="0"/>
              <a:t> maju 1925 polska delegacja wzięła udział w Międzynarodowym Kongresie PEN Clubów w Paryżu.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4574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PEN Club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/>
              <a:t>Na działalność PEN Clubu składała się organizacja akcji odczytowych, wieczorów literackich i szereg działań na rzecz unormowania rynku wydawniczego i ochrony interesów twórczych. </a:t>
            </a:r>
            <a:endParaRPr lang="pl-PL" dirty="0" smtClean="0"/>
          </a:p>
          <a:p>
            <a:r>
              <a:rPr lang="pl-PL" dirty="0" smtClean="0"/>
              <a:t>W</a:t>
            </a:r>
            <a:r>
              <a:rPr lang="pl-PL" dirty="0"/>
              <a:t> 1929 roku zainicjowano przyznawanie 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    nagród </a:t>
            </a:r>
            <a:r>
              <a:rPr lang="pl-PL" dirty="0"/>
              <a:t>Polskiego PEN Clubu 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    tłumaczom polskim </a:t>
            </a:r>
            <a:r>
              <a:rPr lang="pl-PL" dirty="0"/>
              <a:t>i zagranicznym.</a:t>
            </a:r>
            <a:br>
              <a:rPr lang="pl-PL" dirty="0"/>
            </a:br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806552"/>
            <a:ext cx="2453258" cy="2453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700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PEN Club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/>
              <a:t>Polski PEN Club nie zaprzestał działalności nawet w okresie II wojny światowej. Jego członkowie zaangażowali byli zarówno w podziemną działalność wydawniczą, jak i szerzenie kultury literackiej na emigracji.</a:t>
            </a:r>
            <a:br>
              <a:rPr lang="pl-PL" dirty="0"/>
            </a:br>
            <a:endParaRPr lang="pl-P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357341"/>
            <a:ext cx="4642199" cy="2966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108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PEN Club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pl-PL" dirty="0"/>
              <a:t>Formalnie Stowarzyszenie </a:t>
            </a:r>
            <a:endParaRPr lang="pl-PL" dirty="0" smtClean="0"/>
          </a:p>
          <a:p>
            <a:pPr marL="0" indent="0">
              <a:spcBef>
                <a:spcPts val="0"/>
              </a:spcBef>
              <a:buNone/>
            </a:pPr>
            <a:r>
              <a:rPr lang="pl-PL" dirty="0"/>
              <a:t> </a:t>
            </a:r>
            <a:r>
              <a:rPr lang="pl-PL" dirty="0" smtClean="0"/>
              <a:t>  ukonstytuowało </a:t>
            </a:r>
            <a:r>
              <a:rPr lang="pl-PL" dirty="0"/>
              <a:t>się na </a:t>
            </a:r>
            <a:r>
              <a:rPr lang="pl-PL" dirty="0" smtClean="0"/>
              <a:t>nowo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dirty="0" smtClean="0"/>
              <a:t>    w</a:t>
            </a:r>
            <a:r>
              <a:rPr lang="pl-PL" dirty="0"/>
              <a:t> </a:t>
            </a:r>
            <a:r>
              <a:rPr lang="pl-PL" dirty="0" smtClean="0"/>
              <a:t>1947 roku.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dirty="0"/>
              <a:t> </a:t>
            </a:r>
            <a:r>
              <a:rPr lang="pl-PL" dirty="0" smtClean="0"/>
              <a:t>   Na </a:t>
            </a:r>
            <a:r>
              <a:rPr lang="pl-PL" dirty="0"/>
              <a:t>czele </a:t>
            </a:r>
            <a:r>
              <a:rPr lang="pl-PL" dirty="0" smtClean="0"/>
              <a:t>Zarządu </a:t>
            </a:r>
            <a:r>
              <a:rPr lang="pl-PL" dirty="0"/>
              <a:t>Polskiego </a:t>
            </a:r>
            <a:endParaRPr lang="pl-PL" dirty="0" smtClean="0"/>
          </a:p>
          <a:p>
            <a:pPr marL="0" indent="0">
              <a:spcBef>
                <a:spcPts val="0"/>
              </a:spcBef>
              <a:buNone/>
            </a:pPr>
            <a:r>
              <a:rPr lang="pl-PL" dirty="0"/>
              <a:t> </a:t>
            </a:r>
            <a:r>
              <a:rPr lang="pl-PL" dirty="0" smtClean="0"/>
              <a:t>   PEN Clubu </a:t>
            </a:r>
            <a:r>
              <a:rPr lang="pl-PL" dirty="0"/>
              <a:t>stanął </a:t>
            </a:r>
            <a:endParaRPr lang="pl-PL" dirty="0" smtClean="0"/>
          </a:p>
          <a:p>
            <a:pPr marL="0" indent="0">
              <a:spcBef>
                <a:spcPts val="0"/>
              </a:spcBef>
              <a:buNone/>
            </a:pPr>
            <a:r>
              <a:rPr lang="pl-PL" b="1" dirty="0" smtClean="0"/>
              <a:t>   Jan Parandowski</a:t>
            </a:r>
            <a:r>
              <a:rPr lang="pl-PL" dirty="0"/>
              <a:t>.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84784"/>
            <a:ext cx="3227405" cy="4732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094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PEN Club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pl-PL" dirty="0" smtClean="0"/>
              <a:t>Funkcje </a:t>
            </a:r>
            <a:r>
              <a:rPr lang="pl-PL" dirty="0"/>
              <a:t>wiceprezesów objęli </a:t>
            </a:r>
            <a:r>
              <a:rPr lang="pl-PL" b="1" dirty="0"/>
              <a:t>Maria Dąbrowska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dirty="0"/>
              <a:t>   i </a:t>
            </a:r>
            <a:r>
              <a:rPr lang="pl-PL" b="1" dirty="0"/>
              <a:t>Jarosław Iwaszkiewicz</a:t>
            </a:r>
            <a:r>
              <a:rPr lang="pl-PL" dirty="0"/>
              <a:t>, zaś sekretarzem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dirty="0"/>
              <a:t>   </a:t>
            </a:r>
            <a:r>
              <a:rPr lang="pl-PL" dirty="0" smtClean="0"/>
              <a:t>generalnym </a:t>
            </a:r>
            <a:r>
              <a:rPr lang="pl-PL" dirty="0"/>
              <a:t>został </a:t>
            </a:r>
            <a:r>
              <a:rPr lang="pl-PL" b="1" dirty="0"/>
              <a:t>Michał Rusinek</a:t>
            </a:r>
            <a:r>
              <a:rPr lang="pl-PL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pl-P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12976"/>
            <a:ext cx="185737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252721"/>
            <a:ext cx="2438598" cy="243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252721"/>
            <a:ext cx="1868041" cy="246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765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ejski">
  <a:themeElements>
    <a:clrScheme name="Miejski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Miejski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ejski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60</TotalTime>
  <Words>150</Words>
  <Application>Microsoft Office PowerPoint</Application>
  <PresentationFormat>Pokaz na ekranie (4:3)</PresentationFormat>
  <Paragraphs>52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Miejski</vt:lpstr>
      <vt:lpstr>3 marca  Międzynarodowy Dzień Pisarzy </vt:lpstr>
      <vt:lpstr>Międzynarodowy Dzień Pisarzy</vt:lpstr>
      <vt:lpstr>Międzynarodowy Dzień Pisarzy</vt:lpstr>
      <vt:lpstr>PEN Club</vt:lpstr>
      <vt:lpstr>PEN Club</vt:lpstr>
      <vt:lpstr>PEN Club</vt:lpstr>
      <vt:lpstr>PEN Club</vt:lpstr>
      <vt:lpstr>PEN Club</vt:lpstr>
      <vt:lpstr>PEN Club</vt:lpstr>
      <vt:lpstr>PEN Club</vt:lpstr>
      <vt:lpstr>    Międzynarodowa Karta P.E.N. </vt:lpstr>
      <vt:lpstr>Międzynarodowa Karta P.E.N.</vt:lpstr>
      <vt:lpstr>Międzynarodowa Karta P.E.N.</vt:lpstr>
      <vt:lpstr>Międzynarodowy Dzień Pisarzy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 marca  Międzynarodowy Dzień Pisarzy </dc:title>
  <dc:creator>Biblioteka</dc:creator>
  <cp:lastModifiedBy>Biblioteka</cp:lastModifiedBy>
  <cp:revision>33</cp:revision>
  <dcterms:created xsi:type="dcterms:W3CDTF">2021-02-22T08:54:21Z</dcterms:created>
  <dcterms:modified xsi:type="dcterms:W3CDTF">2021-02-22T09:54:30Z</dcterms:modified>
</cp:coreProperties>
</file>