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27.03.2020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oswiataiprawo.pl/" TargetMode="External"/><Relationship Id="rId5" Type="http://schemas.openxmlformats.org/officeDocument/2006/relationships/hyperlink" Target="http://www.ore.edu.pl/" TargetMode="External"/><Relationship Id="rId4" Type="http://schemas.openxmlformats.org/officeDocument/2006/relationships/hyperlink" Target="http://www.epodreczniki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Autofit/>
          </a:bodyPr>
          <a:lstStyle/>
          <a:p>
            <a:pPr rtl="0"/>
            <a:r>
              <a:rPr lang="pl-PL" sz="6600" dirty="0"/>
              <a:t>Higieniczna     i bezpieczna praca              z komputerem</a:t>
            </a:r>
            <a:endParaRPr lang="pl" sz="6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9FF8840-040A-48E8-B347-6C9C1545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sz="2200" dirty="0"/>
              <a:t>Ogranicz czas spędzany przy komputerze. Jeżeli będziesz zbyt długo pracować, ponad wytrzymałość swojego organizmu, nie pomogą prawidłowa postawa, ćwiczenia, świetne meble i inny sprzęt…</a:t>
            </a:r>
            <a:br>
              <a:rPr lang="pl-PL" sz="2200" dirty="0"/>
            </a:br>
            <a:endParaRPr lang="pl-PL" sz="2200" dirty="0"/>
          </a:p>
        </p:txBody>
      </p:sp>
      <p:pic>
        <p:nvPicPr>
          <p:cNvPr id="7" name="Symbol zastępczy obrazu 6" descr="Obraz zawierający laptop, wewnątrz, komputer, siedzi&#10;&#10;Opis wygenerowany automatycznie">
            <a:extLst>
              <a:ext uri="{FF2B5EF4-FFF2-40B4-BE49-F238E27FC236}">
                <a16:creationId xmlns:a16="http://schemas.microsoft.com/office/drawing/2014/main" id="{06F4A9A9-0977-4539-AA56-477F0D65D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b="38800"/>
          <a:stretch/>
        </p:blipFill>
        <p:spPr>
          <a:xfrm>
            <a:off x="1097280" y="2108201"/>
            <a:ext cx="10058400" cy="3760891"/>
          </a:xfrm>
          <a:noFill/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CB4047-2C43-4993-B7FE-CBCBB322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A1395F0-C132-4F04-9A22-D8E58D655E1C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1B7014C-B1AB-4304-9A57-7EEBAE41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095683"/>
          </a:xfrm>
        </p:spPr>
        <p:txBody>
          <a:bodyPr anchor="b">
            <a:normAutofit/>
          </a:bodyPr>
          <a:lstStyle/>
          <a:p>
            <a:r>
              <a:rPr lang="pl-PL" dirty="0"/>
              <a:t>Pracujcie bezpiecznie.</a:t>
            </a:r>
          </a:p>
        </p:txBody>
      </p:sp>
      <p:pic>
        <p:nvPicPr>
          <p:cNvPr id="8194" name="Picture 2" descr="Biurowe Ikony, Laptop, Drukarki, Taśmy">
            <a:extLst>
              <a:ext uri="{FF2B5EF4-FFF2-40B4-BE49-F238E27FC236}">
                <a16:creationId xmlns:a16="http://schemas.microsoft.com/office/drawing/2014/main" id="{5EEF3AA9-5C47-47D8-9C7F-2684B53F64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574" y="812799"/>
            <a:ext cx="5061164" cy="52947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40B330-D5CF-41A0-A3A1-B7E6248B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882066"/>
            <a:ext cx="3517567" cy="4225490"/>
          </a:xfrm>
        </p:spPr>
        <p:txBody>
          <a:bodyPr>
            <a:noAutofit/>
          </a:bodyPr>
          <a:lstStyle/>
          <a:p>
            <a:endParaRPr lang="pl-PL" sz="1400" dirty="0"/>
          </a:p>
          <a:p>
            <a:endParaRPr lang="pl-PL" sz="1400" dirty="0"/>
          </a:p>
          <a:p>
            <a:r>
              <a:rPr lang="pl-PL" sz="1400" dirty="0">
                <a:latin typeface="+mj-lt"/>
              </a:rPr>
              <a:t>W prezentacji wykorzystano m. in.: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+mj-lt"/>
              </a:rPr>
              <a:t> </a:t>
            </a:r>
            <a:r>
              <a:rPr lang="pl-PL" sz="1400" dirty="0">
                <a:latin typeface="+mj-lt"/>
                <a:hlinkClick r:id="rId3"/>
              </a:rPr>
              <a:t>www.biblioteka.pl</a:t>
            </a:r>
            <a:r>
              <a:rPr lang="pl-PL" sz="1400" dirty="0">
                <a:latin typeface="+mj-lt"/>
              </a:rPr>
              <a:t> </a:t>
            </a:r>
          </a:p>
          <a:p>
            <a:r>
              <a:rPr lang="pl-PL" sz="1400" dirty="0">
                <a:latin typeface="+mj-lt"/>
              </a:rPr>
              <a:t>      (”Biblioteka w Szkole”); 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+mj-lt"/>
                <a:hlinkClick r:id="rId4"/>
              </a:rPr>
              <a:t>www.epodreczniki.pl</a:t>
            </a:r>
            <a:r>
              <a:rPr lang="pl-PL" sz="1400" dirty="0">
                <a:latin typeface="+mj-lt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+mj-lt"/>
                <a:hlinkClick r:id="rId5"/>
              </a:rPr>
              <a:t>www.ore.edu</a:t>
            </a:r>
            <a:r>
              <a:rPr lang="pl-PL" sz="1400">
                <a:latin typeface="+mj-lt"/>
                <a:hlinkClick r:id="rId5"/>
              </a:rPr>
              <a:t>.pl</a:t>
            </a:r>
            <a:r>
              <a:rPr lang="pl-PL" sz="1400">
                <a:latin typeface="+mj-lt"/>
              </a:rPr>
              <a:t>;</a:t>
            </a:r>
            <a:endParaRPr lang="pl-PL" sz="1400" dirty="0">
              <a:latin typeface="+mj-lt"/>
            </a:endParaRPr>
          </a:p>
          <a:p>
            <a:r>
              <a:rPr lang="pl-PL" sz="1400" dirty="0">
                <a:latin typeface="+mj-lt"/>
              </a:rPr>
              <a:t>-   </a:t>
            </a:r>
            <a:r>
              <a:rPr lang="pl-PL" sz="1400" dirty="0">
                <a:latin typeface="+mj-lt"/>
                <a:hlinkClick r:id="rId6"/>
              </a:rPr>
              <a:t>www.oswiataiprawo.pl</a:t>
            </a:r>
            <a:r>
              <a:rPr lang="pl-PL" sz="1400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l-PL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l-PL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1400" dirty="0"/>
              <a:t>                                      </a:t>
            </a:r>
            <a:r>
              <a:rPr lang="pl-PL" sz="1400" dirty="0">
                <a:latin typeface="+mj-lt"/>
              </a:rPr>
              <a:t>Honorata Dyduch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1400" dirty="0">
                <a:latin typeface="+mj-lt"/>
              </a:rPr>
              <a:t>                       nauczyciel bibliotekarz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1400" dirty="0">
                <a:latin typeface="+mj-lt"/>
              </a:rPr>
              <a:t>          SP 1 w Goczałkowicach- Zdroju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8EF0D9-99E3-4B05-A936-D0BDCD34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A1395F0-C132-4F04-9A22-D8E58D655E1C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/>
            <a:r>
              <a:rPr lang="pl-PL" sz="2400" i="1" dirty="0">
                <a:solidFill>
                  <a:srgbClr val="FFFFFF"/>
                </a:solidFill>
              </a:rPr>
              <a:t>Jeśli jako użytkownik komputera pragniesz skutecznie z niego korzystać i czerpać z tego przyjemność, musisz pamiętać                     o postępowaniu zgodnie z zasadami bezpiecznego korzystania ze sprzętu i oprogramowania. Należy też zadbać o jak najlepsze stanowisko i komfort pracy. </a:t>
            </a:r>
            <a:endParaRPr lang="pl" sz="2400" i="1" dirty="0">
              <a:solidFill>
                <a:srgbClr val="FFFFFF"/>
              </a:solidFill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27C6C-6C06-4F09-87E6-DF324250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sz="2600" b="1"/>
              <a:t>Aby praca na komputerze była pożyteczna i jednocześnie przyjemna, należy spełnić następujące warunki:</a:t>
            </a:r>
            <a:br>
              <a:rPr lang="pl-PL" sz="2600" b="1"/>
            </a:br>
            <a:endParaRPr lang="pl-PL" sz="2600" b="1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9637365-C343-4B3C-AA0A-8B707A73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/>
              <a:t>krzesło i biurko powinny być dopasowane do twojego wzrostu;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/>
              <a:t>klawiaturę i ekran monitora należy ustawić w odpowiedniej odległości, dostosowanej do wzrostu i wzroku użytkownika;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/>
              <a:t>zadbaj o właściwe oświetlenie; pracując przy komputerze wieczorem zawsze zaświeć w pomieszczeniu lampę.</a:t>
            </a:r>
          </a:p>
          <a:p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6876322-482E-4713-829D-DA1451214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73" r="-1" b="-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93A8CB-1613-455C-B4D6-259D3F38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544746F-01E4-4C4A-ABDE-FE308675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sz="3600" b="1" dirty="0"/>
              <a:t>Podczas pracy przy komputerze zawsze pamiętaj o poniższych zasadach:</a:t>
            </a:r>
            <a:endParaRPr lang="en-US" sz="3600" dirty="0"/>
          </a:p>
        </p:txBody>
      </p:sp>
      <p:pic>
        <p:nvPicPr>
          <p:cNvPr id="7" name="Picture 2" descr="Ramię, Komputer, Kobiet, Ludzi, Profil">
            <a:extLst>
              <a:ext uri="{FF2B5EF4-FFF2-40B4-BE49-F238E27FC236}">
                <a16:creationId xmlns:a16="http://schemas.microsoft.com/office/drawing/2014/main" id="{D71C9882-B466-4CF3-9A43-3E986B2A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130" y="2120900"/>
            <a:ext cx="41340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300138-E399-4E41-8B25-64EA4631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/>
              <a:t>plecy powinny być wyprostowane i przylegać do oparcia krzesła;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/>
              <a:t>przedramiona ugięte pod kątem zbliżonym do kąta prostego, powinny opierać się o brzeg biurka;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/>
              <a:t>dłonie powinny być prawidłowo ułożone na klawiaturze;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/>
              <a:t>wzrok użytkownika komputera powinien być skierowany na wprost, a odległość twarzy od monitora to od 40 do 80 cm (w zależności od wielkości monitora);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/>
              <a:t>monitor powinien być odchylony nieznacznie do tyłu.</a:t>
            </a:r>
          </a:p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AC96B80-0F58-4816-BE00-4056D80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441AFA3-ED28-409D-9F61-7C1CB062C782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4C7AEFD-997A-44C5-9B57-C5817751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204" y="4764262"/>
            <a:ext cx="10113645" cy="1496663"/>
          </a:xfrm>
        </p:spPr>
        <p:txBody>
          <a:bodyPr/>
          <a:lstStyle/>
          <a:p>
            <a:r>
              <a:rPr lang="pl-PL" sz="2400" dirty="0"/>
              <a:t>Aby skutecznie pracować przy komputerze, musisz zadbać o częste przerwy w pracy (około 15 minut). Nieprzerwana praca przy monitorze powinna trwać nie dłużej niż 30 do 45 minut.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427447-0BFC-447D-B9BD-BFAD2E7D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1395F0-C132-4F04-9A22-D8E58D655E1C}" type="datetime1">
              <a:rPr lang="pl-PL" smtClean="0"/>
              <a:t>27.03.2020</a:t>
            </a:fld>
            <a:endParaRPr lang="en-US" dirty="0"/>
          </a:p>
        </p:txBody>
      </p:sp>
      <p:pic>
        <p:nvPicPr>
          <p:cNvPr id="5128" name="Picture 8" descr="Dzieciństwo, Dziecko, Lot, Wolne, Szczęście, Ulotka">
            <a:extLst>
              <a:ext uri="{FF2B5EF4-FFF2-40B4-BE49-F238E27FC236}">
                <a16:creationId xmlns:a16="http://schemas.microsoft.com/office/drawing/2014/main" id="{5CAB5B4B-31C9-4385-BAF5-9B2A82D6448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218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5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5397DB-7CA8-48B4-B4F5-86EC4D6E9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076825"/>
            <a:ext cx="10113264" cy="1247775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>
                <a:latin typeface="+mj-lt"/>
              </a:rPr>
              <a:t>Przerwę w pracy wykorzystaj na zajęcia ruchowe oraz odpoczynek dla oczu. W tym celu zrób kilka przysiadów oraz spójrz przez okno. Znajdź w oddali zielony obiekt i popatrz na niego przez chwilę.</a:t>
            </a:r>
          </a:p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DC5CE8-3D2D-4131-BFE1-4EEE297D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1395F0-C132-4F04-9A22-D8E58D655E1C}" type="datetime1">
              <a:rPr lang="pl-PL" smtClean="0"/>
              <a:t>27.03.2020</a:t>
            </a:fld>
            <a:endParaRPr lang="en-US" dirty="0"/>
          </a:p>
        </p:txBody>
      </p:sp>
      <p:pic>
        <p:nvPicPr>
          <p:cNvPr id="4100" name="Picture 4" descr="Krajobraz, Pole, Charakter, Rolnictwo, Wiosna, Łąka">
            <a:extLst>
              <a:ext uri="{FF2B5EF4-FFF2-40B4-BE49-F238E27FC236}">
                <a16:creationId xmlns:a16="http://schemas.microsoft.com/office/drawing/2014/main" id="{49282BBA-176D-45A1-B60B-B6A0776B0C8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218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6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DB17B-EDFD-4F0B-BCC5-79173098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l-PL" sz="2900" b="1"/>
              <a:t>Praca przy komputerze w niewłaściwych warunkach może być powodem dolegliwości i chorób:</a:t>
            </a:r>
            <a:br>
              <a:rPr lang="pl-PL" sz="2900"/>
            </a:br>
            <a:endParaRPr lang="pl-PL" sz="29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8E0D4-C30C-4B30-B1B2-B48A61053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500" dirty="0"/>
              <a:t>zbyt długie patrzenie na monitor może powodować pogorszenie wzroku.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500" dirty="0"/>
              <a:t>niewłaściwa postawa, podczas siedzenia przy komputerze, może przyczynić się do zmęczenia mięśni, bólu kręgosłupa, szyi, barku i dłoni.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500" dirty="0"/>
              <a:t>długotrwała praca przy komputerze może być przyczyną choroby długotrwale obciążonych stawów.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500" dirty="0"/>
              <a:t>długotrwałe i częste korzystanie z komputera może doprowadzić do uzależnienia i wpłynąć negatywnie na samopoczucie, wywołując ciągłe zmęczenie, zmianę nastrojów i zły humor.</a:t>
            </a:r>
          </a:p>
          <a:p>
            <a:pPr>
              <a:lnSpc>
                <a:spcPct val="100000"/>
              </a:lnSpc>
            </a:pPr>
            <a:endParaRPr lang="pl-PL" sz="1500" dirty="0"/>
          </a:p>
        </p:txBody>
      </p:sp>
      <p:pic>
        <p:nvPicPr>
          <p:cNvPr id="2056" name="Picture 8" descr="Laptop, Kobieta, Edukacja, Badanie">
            <a:extLst>
              <a:ext uri="{FF2B5EF4-FFF2-40B4-BE49-F238E27FC236}">
                <a16:creationId xmlns:a16="http://schemas.microsoft.com/office/drawing/2014/main" id="{1EE12E4A-D574-4FA1-A937-9BA0B642D7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10145" b="-1"/>
          <a:stretch/>
        </p:blipFill>
        <p:spPr bwMode="auto">
          <a:xfrm>
            <a:off x="6515944" y="2120900"/>
            <a:ext cx="4639736" cy="37481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EC84E8-E769-45BC-80B2-B66EBEEE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A37154A-9283-472F-9D32-E032250E224B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la Dorosłych, Tle, Biznesu, Komputer">
            <a:extLst>
              <a:ext uri="{FF2B5EF4-FFF2-40B4-BE49-F238E27FC236}">
                <a16:creationId xmlns:a16="http://schemas.microsoft.com/office/drawing/2014/main" id="{1D0E1631-C89F-45D4-A6A4-7FA0FD7B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532" y="0"/>
            <a:ext cx="6858951" cy="45783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68BBF0-6C16-41F5-B812-CBBE99D0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pl-PL" sz="2500" b="1" dirty="0"/>
              <a:t>Na koniec - praktyczne porady…</a:t>
            </a:r>
            <a:br>
              <a:rPr lang="pl-PL" sz="2500" dirty="0"/>
            </a:br>
            <a:endParaRPr lang="pl-PL" sz="25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CD4395-E358-49CC-8AF8-BF501446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pl-PL" sz="2000" dirty="0">
                <a:latin typeface="+mj-lt"/>
              </a:rPr>
              <a:t>Poza prawidłową pozycją przy pracy należy zwrócić uwagę na właściwą higienę pracy. </a:t>
            </a:r>
          </a:p>
          <a:p>
            <a:pPr>
              <a:spcAft>
                <a:spcPts val="0"/>
              </a:spcAft>
            </a:pPr>
            <a:r>
              <a:rPr lang="pl-PL" sz="2000" dirty="0">
                <a:latin typeface="+mj-lt"/>
              </a:rPr>
              <a:t>Oto kilka dobrych rad: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B99A34-6086-464B-A284-F3EA57C0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C817808-171F-49DD-90FA-9B1DDEA0460D}" type="datetime1">
              <a:rPr lang="pl-PL" smtClean="0"/>
              <a:pPr rtl="0">
                <a:spcAft>
                  <a:spcPts val="600"/>
                </a:spcAft>
              </a:pPr>
              <a:t>27.03.2020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B05C24-9AE2-40AE-8033-A180E867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41AFA3-ED28-409D-9F61-7C1CB062C782}" type="datetime1">
              <a:rPr lang="pl-PL" smtClean="0"/>
              <a:t>27.03.2020</a:t>
            </a:fld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89D291A-1B17-480A-B237-5E053D94E44A}"/>
              </a:ext>
            </a:extLst>
          </p:cNvPr>
          <p:cNvSpPr/>
          <p:nvPr/>
        </p:nvSpPr>
        <p:spPr>
          <a:xfrm>
            <a:off x="1552575" y="742950"/>
            <a:ext cx="9829800" cy="23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 rozpoczęciem pracy zrób małą rozgrzewkę - rozgrzej nadgarstki, łokcie, barki i kręgosłup. Nie zawadzi rozgrzewka nóg - wbrew pozorom pozycja siedząca nie najlepiej wpływa również na nogi.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Rób przerwy w pracy na ćwiczenia i rozluźnienie mięśni.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rozmawiaj przez telefon przytrzymując słuchawkę między ramieniem i szyją jednocześnie pisząc na klawiaturze.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Pisząc na klawiaturze nie uderzaj mocno w klawisze - naciskaj je delikatnie.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Myszkę trzymaj lekko - nie ściskaj jej. Umieść ją tak, abyś nie musiał do niej daleko sięgać; stosuj podkładki pod nadgarstek (np. żelowe).</a:t>
            </a:r>
          </a:p>
        </p:txBody>
      </p:sp>
      <p:pic>
        <p:nvPicPr>
          <p:cNvPr id="1030" name="Picture 6" descr="Mysz, Komputer, Sprzętu, Dane Wejściowe">
            <a:extLst>
              <a:ext uri="{FF2B5EF4-FFF2-40B4-BE49-F238E27FC236}">
                <a16:creationId xmlns:a16="http://schemas.microsoft.com/office/drawing/2014/main" id="{4A1BFD59-B21C-42CE-8AA0-5B997282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150">
            <a:off x="5353049" y="2995812"/>
            <a:ext cx="6477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lawiatura, Elektroniczne, Komputer">
            <a:extLst>
              <a:ext uri="{FF2B5EF4-FFF2-40B4-BE49-F238E27FC236}">
                <a16:creationId xmlns:a16="http://schemas.microsoft.com/office/drawing/2014/main" id="{8B325579-AEC1-4407-83D6-D6C8AEB4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2829748"/>
            <a:ext cx="5084701" cy="254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137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484E9C30-4DBB-476C-9B60-0E703BAEDDC0}" vid="{4609D30F-409B-4C11-A5AA-6E488ECEB761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Panoramiczny</PresentationFormat>
  <Paragraphs>52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Franklin Gothic Book</vt:lpstr>
      <vt:lpstr>Symbol</vt:lpstr>
      <vt:lpstr>Tahoma</vt:lpstr>
      <vt:lpstr>1_RetrospectVTI</vt:lpstr>
      <vt:lpstr>Higieniczna     i bezpieczna praca              z komputerem</vt:lpstr>
      <vt:lpstr>Jeśli jako użytkownik komputera pragniesz skutecznie z niego korzystać i czerpać z tego przyjemność, musisz pamiętać                     o postępowaniu zgodnie z zasadami bezpiecznego korzystania ze sprzętu i oprogramowania. Należy też zadbać o jak najlepsze stanowisko i komfort pracy. </vt:lpstr>
      <vt:lpstr>Aby praca na komputerze była pożyteczna i jednocześnie przyjemna, należy spełnić następujące warunki: </vt:lpstr>
      <vt:lpstr>Podczas pracy przy komputerze zawsze pamiętaj o poniższych zasadach:</vt:lpstr>
      <vt:lpstr>Aby skutecznie pracować przy komputerze, musisz zadbać o częste przerwy w pracy (około 15 minut). Nieprzerwana praca przy monitorze powinna trwać nie dłużej niż 30 do 45 minut. </vt:lpstr>
      <vt:lpstr>Prezentacja programu PowerPoint</vt:lpstr>
      <vt:lpstr>Praca przy komputerze w niewłaściwych warunkach może być powodem dolegliwości i chorób: </vt:lpstr>
      <vt:lpstr>Na koniec - praktyczne porady… </vt:lpstr>
      <vt:lpstr>Prezentacja programu PowerPoint</vt:lpstr>
      <vt:lpstr>Ogranicz czas spędzany przy komputerze. Jeżeli będziesz zbyt długo pracować, ponad wytrzymałość swojego organizmu, nie pomogą prawidłowa postawa, ćwiczenia, świetne meble i inny sprzęt… </vt:lpstr>
      <vt:lpstr>Pracujcie bezpiecznie.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2020-03-26T18:32:57Z</dcterms:created>
  <dcterms:modified xsi:type="dcterms:W3CDTF">2020-03-27T08:16:17Z</dcterms:modified>
</cp:coreProperties>
</file>